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0000"/>
    <a:srgbClr val="C00000"/>
    <a:srgbClr val="762432"/>
    <a:srgbClr val="D52B1E"/>
    <a:srgbClr val="292929"/>
    <a:srgbClr val="C527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>
        <p:scale>
          <a:sx n="100" d="100"/>
          <a:sy n="100" d="100"/>
        </p:scale>
        <p:origin x="466" y="5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sv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svg>
</file>

<file path=ppt/media/image23.png>
</file>

<file path=ppt/media/image24.svg>
</file>

<file path=ppt/media/image3.png>
</file>

<file path=ppt/media/image4.jp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40D127-FEDF-451C-9426-BDC4A766CC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5CC92E3-8628-4747-8EBA-5249D7BBCC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624669-070F-4259-949E-E8DB5A781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20/02/2019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D66C1E8-1719-4C93-AC1A-9006A036C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0CF4DA-F457-427E-BA67-FABDEBC7B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4664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EDCEAB-F4A7-4127-91F4-123E61AD6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D63A9A0-ADFF-4CB4-B85C-7833008F75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4999142-3204-4012-8276-43B904C33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20/02/2019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6B6E8C-0E92-4EF7-8BF3-0A5E099FB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9351E7-434E-481C-9205-13A1F1E31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6102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9CE477D-8F67-42B6-BB4B-43CC9EF091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553410D-D83A-41C4-86EA-06A0C311DE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8D24300-98E2-40AC-995B-BC887C2B1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20/02/2019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F3EFE6D-548D-445D-914F-E6BC5C5D5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FC564A9-BE4A-438C-A692-F6EC318CF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2450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7A851A-981E-4A1F-9859-0001404A6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A329BF6-2E38-405C-8282-59BC58B5C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0125114-CAC2-4BEF-B37E-4BB1BF964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20/02/2019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1375D04-3DE0-475F-A438-3623DF4CF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D090E6D-985C-4BC3-B00B-56CC3ACD2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0492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847F51-8E0C-4C87-9BCE-D3688EDB3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BD450F3-C506-4B9E-B673-17C011AE03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E2DC1F2-C22E-4A57-BDED-BDC8D6416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20/02/2019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CC7DD7E-DD58-48DA-9261-6ECA05617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C7D828D-E8EB-4F93-9ED2-15B6AE551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1733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78D43D-30CD-4136-80D8-2EA3B1010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CCF640C-6A54-4AF2-B7DC-744433D851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66423A0-7BFF-4D6C-8D68-2EB14ABC4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0C4E15C-9BE7-4C19-8CA6-FD70D25B5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20/02/2019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4F1F0FE-0DCA-4A1A-B3EC-5F6D0AA37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522A311-CE7F-4F5E-B07A-371F37B82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2809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1BA4E0D-1BC0-4183-9605-C266414B6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DAE0069-4CCC-4A04-9BA7-9C1A760618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F05EA4A-284F-438C-8605-A3D8E98A8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1D79B71-65BB-490D-98BB-EDE93A4E08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4F9C619-72A7-47E7-8CC8-08C2618D3E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5F7658F-2CCC-4312-A668-5D7360B51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20/02/2019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D156E82-92CC-4218-B29D-9486428F2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ADCB711-80D0-42C4-AB3D-F0DF7BECB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2283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92E1AF-6F86-4869-8BF8-8A7039FA7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16136EE-7D87-400E-8D8A-564F81734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20/02/2019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D18352A-1242-4DB4-891E-C2B6E91E9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4FDD40F-6D7E-4CA9-AC63-091BED466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6486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9687785-D91F-4C01-9EC0-7CA85FDB0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20/02/2019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CFBA5A6-DB42-490A-9A25-62C633A90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4ABFDCC-95A0-4338-8A45-A56AD793D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8213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EFDB75-BEB7-4572-B07D-8AEB08FDF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97F9E1-B9D7-4822-896C-666D680AE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5838431-9A4E-47BD-965C-3D2B59154B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E74C669-9DBD-4FD0-94C6-370C0A667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20/02/2019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F141659-2475-44E5-88CF-17DB6F4B0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3CA58E8-4278-4128-86B3-813A39CB0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7171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F138C2-7B6A-4FC1-A20B-1323FF751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4FBDEDB-31F8-43B5-81F5-0130895837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2E35151-7702-4C1A-B330-6C6B9417EE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35340F9-7293-49C7-BF85-DFFA33078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20/02/2019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1F3BCAA-A01F-4C73-B984-2DBB3F4EC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CF688C3-8E6E-4365-B31D-CC321D5CB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4922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alpha val="0"/>
                <a:lumMod val="0"/>
                <a:lumOff val="100000"/>
              </a:schemeClr>
            </a:gs>
            <a:gs pos="75000">
              <a:schemeClr val="bg1">
                <a:lumMod val="75000"/>
              </a:schemeClr>
            </a:gs>
            <a:gs pos="50000">
              <a:schemeClr val="bg1">
                <a:lumMod val="95000"/>
              </a:schemeClr>
            </a:gs>
            <a:gs pos="0">
              <a:schemeClr val="bg1"/>
            </a:gs>
            <a:gs pos="100000">
              <a:schemeClr val="bg1">
                <a:lumMod val="5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7215892-5800-4B47-9C5D-CA69D7D2E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5F2884C-B9EE-4891-B2DD-4FDC445B9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BF600AE-1209-4583-BE67-89472722E6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56943F-7D99-4437-BAD3-13E340021F7C}" type="datetimeFigureOut">
              <a:rPr lang="fr-FR" smtClean="0"/>
              <a:t>20/02/2019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19AC61-89FB-4498-A890-E02E00A6F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CE86D57-4162-4157-898C-3991872E91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8576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12" Type="http://schemas.openxmlformats.org/officeDocument/2006/relationships/image" Target="../media/image11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jp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jpg"/><Relationship Id="rId10" Type="http://schemas.openxmlformats.org/officeDocument/2006/relationships/image" Target="../media/image20.jp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2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Bande diagonale 154">
            <a:extLst>
              <a:ext uri="{FF2B5EF4-FFF2-40B4-BE49-F238E27FC236}">
                <a16:creationId xmlns:a16="http://schemas.microsoft.com/office/drawing/2014/main" id="{0C07A87F-65CA-45EA-AE44-FA96AB07966F}"/>
              </a:ext>
            </a:extLst>
          </p:cNvPr>
          <p:cNvSpPr/>
          <p:nvPr/>
        </p:nvSpPr>
        <p:spPr>
          <a:xfrm rot="10800000">
            <a:off x="2284593" y="19050"/>
            <a:ext cx="1782115" cy="2599880"/>
          </a:xfrm>
          <a:prstGeom prst="diagStripe">
            <a:avLst>
              <a:gd name="adj" fmla="val 57097"/>
            </a:avLst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57" name="Bande diagonale 156">
            <a:extLst>
              <a:ext uri="{FF2B5EF4-FFF2-40B4-BE49-F238E27FC236}">
                <a16:creationId xmlns:a16="http://schemas.microsoft.com/office/drawing/2014/main" id="{B2A811B8-43B2-434D-959B-7712CCACAF72}"/>
              </a:ext>
            </a:extLst>
          </p:cNvPr>
          <p:cNvSpPr/>
          <p:nvPr/>
        </p:nvSpPr>
        <p:spPr>
          <a:xfrm rot="10800000">
            <a:off x="2727317" y="-3"/>
            <a:ext cx="1339527" cy="1960247"/>
          </a:xfrm>
          <a:prstGeom prst="diagStripe">
            <a:avLst>
              <a:gd name="adj" fmla="val 72102"/>
            </a:avLst>
          </a:prstGeom>
          <a:solidFill>
            <a:srgbClr val="D52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56" name="Parallélogramme 155">
            <a:extLst>
              <a:ext uri="{FF2B5EF4-FFF2-40B4-BE49-F238E27FC236}">
                <a16:creationId xmlns:a16="http://schemas.microsoft.com/office/drawing/2014/main" id="{96B5828A-811A-46CC-8D0A-70356CC2EFA9}"/>
              </a:ext>
            </a:extLst>
          </p:cNvPr>
          <p:cNvSpPr/>
          <p:nvPr/>
        </p:nvSpPr>
        <p:spPr>
          <a:xfrm>
            <a:off x="2167655" y="1"/>
            <a:ext cx="1911320" cy="1643164"/>
          </a:xfrm>
          <a:prstGeom prst="parallelogram">
            <a:avLst>
              <a:gd name="adj" fmla="val 68704"/>
            </a:avLst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92929"/>
              </a:solidFill>
            </a:endParaRP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60D06DC0-6D1C-40D0-A46E-B4C464C6EDC4}"/>
              </a:ext>
            </a:extLst>
          </p:cNvPr>
          <p:cNvCxnSpPr>
            <a:cxnSpLocks/>
          </p:cNvCxnSpPr>
          <p:nvPr/>
        </p:nvCxnSpPr>
        <p:spPr>
          <a:xfrm>
            <a:off x="8122538" y="0"/>
            <a:ext cx="1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82" name="Groupe 1081">
            <a:extLst>
              <a:ext uri="{FF2B5EF4-FFF2-40B4-BE49-F238E27FC236}">
                <a16:creationId xmlns:a16="http://schemas.microsoft.com/office/drawing/2014/main" id="{E524C96C-8B9B-42CA-87C2-348D9A5465A7}"/>
              </a:ext>
            </a:extLst>
          </p:cNvPr>
          <p:cNvGrpSpPr/>
          <p:nvPr/>
        </p:nvGrpSpPr>
        <p:grpSpPr>
          <a:xfrm>
            <a:off x="4214146" y="6014210"/>
            <a:ext cx="3763704" cy="755525"/>
            <a:chOff x="4214146" y="6014210"/>
            <a:chExt cx="3763704" cy="755525"/>
          </a:xfrm>
        </p:grpSpPr>
        <p:pic>
          <p:nvPicPr>
            <p:cNvPr id="1079" name="Image 1078">
              <a:extLst>
                <a:ext uri="{FF2B5EF4-FFF2-40B4-BE49-F238E27FC236}">
                  <a16:creationId xmlns:a16="http://schemas.microsoft.com/office/drawing/2014/main" id="{45DCD4A9-DF9C-4511-8D0D-805C86CB4B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48937" y="6014210"/>
              <a:ext cx="755525" cy="755525"/>
            </a:xfrm>
            <a:prstGeom prst="rect">
              <a:avLst/>
            </a:prstGeom>
          </p:spPr>
        </p:pic>
        <p:pic>
          <p:nvPicPr>
            <p:cNvPr id="1075" name="Image 1074">
              <a:extLst>
                <a:ext uri="{FF2B5EF4-FFF2-40B4-BE49-F238E27FC236}">
                  <a16:creationId xmlns:a16="http://schemas.microsoft.com/office/drawing/2014/main" id="{D4C70D10-8963-4ACD-A867-66AE87C6F2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33" t="31334" r="11733" b="37911"/>
            <a:stretch/>
          </p:blipFill>
          <p:spPr>
            <a:xfrm>
              <a:off x="7007968" y="6215117"/>
              <a:ext cx="969882" cy="283421"/>
            </a:xfrm>
            <a:prstGeom prst="rect">
              <a:avLst/>
            </a:prstGeom>
          </p:spPr>
        </p:pic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C4B1A17E-57A4-42E7-A1AD-353AEA7C4E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EFEFE"/>
                </a:clrFrom>
                <a:clrTo>
                  <a:srgbClr val="FEFE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14146" y="6128913"/>
              <a:ext cx="923756" cy="455827"/>
            </a:xfrm>
            <a:prstGeom prst="rect">
              <a:avLst/>
            </a:prstGeom>
          </p:spPr>
        </p:pic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EA402BD1-CBFC-4AE2-9916-02F2E208CF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16582" y="6195879"/>
              <a:ext cx="782178" cy="249319"/>
            </a:xfrm>
            <a:prstGeom prst="rect">
              <a:avLst/>
            </a:prstGeom>
          </p:spPr>
        </p:pic>
      </p:grpSp>
      <p:grpSp>
        <p:nvGrpSpPr>
          <p:cNvPr id="1073" name="Groupe 1072">
            <a:extLst>
              <a:ext uri="{FF2B5EF4-FFF2-40B4-BE49-F238E27FC236}">
                <a16:creationId xmlns:a16="http://schemas.microsoft.com/office/drawing/2014/main" id="{9A261303-DD19-432F-9EBD-8D02969EAF5A}"/>
              </a:ext>
            </a:extLst>
          </p:cNvPr>
          <p:cNvGrpSpPr/>
          <p:nvPr/>
        </p:nvGrpSpPr>
        <p:grpSpPr>
          <a:xfrm>
            <a:off x="43320" y="6072446"/>
            <a:ext cx="3927456" cy="445142"/>
            <a:chOff x="43320" y="6072446"/>
            <a:chExt cx="3927456" cy="445142"/>
          </a:xfrm>
        </p:grpSpPr>
        <p:pic>
          <p:nvPicPr>
            <p:cNvPr id="126" name="Image 125">
              <a:extLst>
                <a:ext uri="{FF2B5EF4-FFF2-40B4-BE49-F238E27FC236}">
                  <a16:creationId xmlns:a16="http://schemas.microsoft.com/office/drawing/2014/main" id="{CA69BDBB-D4D9-401F-A10C-56C256D1E3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20" y="6072446"/>
              <a:ext cx="2290313" cy="395885"/>
            </a:xfrm>
            <a:prstGeom prst="rect">
              <a:avLst/>
            </a:prstGeom>
          </p:spPr>
        </p:pic>
        <p:pic>
          <p:nvPicPr>
            <p:cNvPr id="127" name="Image 126">
              <a:extLst>
                <a:ext uri="{FF2B5EF4-FFF2-40B4-BE49-F238E27FC236}">
                  <a16:creationId xmlns:a16="http://schemas.microsoft.com/office/drawing/2014/main" id="{1B8A6E59-D912-4B21-B4F0-F6F3F93CCD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5512" y="6121703"/>
              <a:ext cx="1555264" cy="395885"/>
            </a:xfrm>
            <a:prstGeom prst="rect">
              <a:avLst/>
            </a:prstGeom>
          </p:spPr>
        </p:pic>
      </p:grpSp>
      <p:sp>
        <p:nvSpPr>
          <p:cNvPr id="147" name="ZoneTexte 146">
            <a:extLst>
              <a:ext uri="{FF2B5EF4-FFF2-40B4-BE49-F238E27FC236}">
                <a16:creationId xmlns:a16="http://schemas.microsoft.com/office/drawing/2014/main" id="{C0BFCC82-36A9-403C-97D7-F42DF7024B72}"/>
              </a:ext>
            </a:extLst>
          </p:cNvPr>
          <p:cNvSpPr txBox="1"/>
          <p:nvPr/>
        </p:nvSpPr>
        <p:spPr>
          <a:xfrm>
            <a:off x="4536654" y="2613851"/>
            <a:ext cx="3118694" cy="2637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1400" b="1" u="sng" dirty="0">
                <a:latin typeface="Arial" panose="020B0604020202020204" pitchFamily="34" charset="0"/>
                <a:cs typeface="Arial" panose="020B0604020202020204" pitchFamily="34" charset="0"/>
              </a:rPr>
              <a:t>Caractéristiques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SzPct val="100000"/>
              <a:buFont typeface="Wingdings" panose="05000000000000000000" pitchFamily="2" charset="2"/>
              <a:buChar char="§"/>
            </a:pPr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Masse :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SzPct val="100000"/>
              <a:buFont typeface="Wingdings" panose="05000000000000000000" pitchFamily="2" charset="2"/>
              <a:buChar char="§"/>
            </a:pPr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Châssis :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 tubulaire acier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Moteur :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 Honda CBR 600 RR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Liaison au sol :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 triangulation en carbone</a:t>
            </a:r>
            <a:endParaRPr lang="fr-FR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Roues :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 13 pouces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Carrosserie :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 composite</a:t>
            </a:r>
          </a:p>
        </p:txBody>
      </p:sp>
      <p:sp>
        <p:nvSpPr>
          <p:cNvPr id="153" name="Parallélogramme 152">
            <a:extLst>
              <a:ext uri="{FF2B5EF4-FFF2-40B4-BE49-F238E27FC236}">
                <a16:creationId xmlns:a16="http://schemas.microsoft.com/office/drawing/2014/main" id="{C881ABA4-D63C-4AED-A302-6BE1E8720DF4}"/>
              </a:ext>
            </a:extLst>
          </p:cNvPr>
          <p:cNvSpPr/>
          <p:nvPr/>
        </p:nvSpPr>
        <p:spPr>
          <a:xfrm>
            <a:off x="1387044" y="-1"/>
            <a:ext cx="2290312" cy="2204599"/>
          </a:xfrm>
          <a:prstGeom prst="parallelogram">
            <a:avLst>
              <a:gd name="adj" fmla="val 68704"/>
            </a:avLst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61" name="Connecteur droit 160">
            <a:extLst>
              <a:ext uri="{FF2B5EF4-FFF2-40B4-BE49-F238E27FC236}">
                <a16:creationId xmlns:a16="http://schemas.microsoft.com/office/drawing/2014/main" id="{986E30D6-48DF-4781-9B98-C4862665DB53}"/>
              </a:ext>
            </a:extLst>
          </p:cNvPr>
          <p:cNvCxnSpPr>
            <a:cxnSpLocks/>
          </p:cNvCxnSpPr>
          <p:nvPr/>
        </p:nvCxnSpPr>
        <p:spPr>
          <a:xfrm flipH="1">
            <a:off x="2564998" y="546307"/>
            <a:ext cx="1505342" cy="2191813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Connecteur droit 164">
            <a:extLst>
              <a:ext uri="{FF2B5EF4-FFF2-40B4-BE49-F238E27FC236}">
                <a16:creationId xmlns:a16="http://schemas.microsoft.com/office/drawing/2014/main" id="{0E1FEA2C-3187-4B72-9F6A-72BE96C5DCDF}"/>
              </a:ext>
            </a:extLst>
          </p:cNvPr>
          <p:cNvCxnSpPr>
            <a:cxnSpLocks/>
          </p:cNvCxnSpPr>
          <p:nvPr/>
        </p:nvCxnSpPr>
        <p:spPr>
          <a:xfrm flipH="1">
            <a:off x="1873173" y="0"/>
            <a:ext cx="1802731" cy="261385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Connecteur droit 172">
            <a:extLst>
              <a:ext uri="{FF2B5EF4-FFF2-40B4-BE49-F238E27FC236}">
                <a16:creationId xmlns:a16="http://schemas.microsoft.com/office/drawing/2014/main" id="{DFF6D622-7C69-4C0E-A86B-90C7E43B3D4A}"/>
              </a:ext>
            </a:extLst>
          </p:cNvPr>
          <p:cNvCxnSpPr>
            <a:cxnSpLocks/>
            <a:stCxn id="153" idx="1"/>
          </p:cNvCxnSpPr>
          <p:nvPr/>
        </p:nvCxnSpPr>
        <p:spPr>
          <a:xfrm flipH="1">
            <a:off x="1412725" y="-1"/>
            <a:ext cx="1876799" cy="2734947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Graphique 33">
            <a:extLst>
              <a:ext uri="{FF2B5EF4-FFF2-40B4-BE49-F238E27FC236}">
                <a16:creationId xmlns:a16="http://schemas.microsoft.com/office/drawing/2014/main" id="{720697CD-D20C-43F1-9A71-B64F82A90D9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l="18192" t="2207" r="46388" b="4092"/>
          <a:stretch/>
        </p:blipFill>
        <p:spPr>
          <a:xfrm>
            <a:off x="10475627" y="237779"/>
            <a:ext cx="1718179" cy="6426026"/>
          </a:xfrm>
          <a:prstGeom prst="rect">
            <a:avLst/>
          </a:prstGeom>
        </p:spPr>
      </p:pic>
      <p:pic>
        <p:nvPicPr>
          <p:cNvPr id="36" name="Graphique 35">
            <a:extLst>
              <a:ext uri="{FF2B5EF4-FFF2-40B4-BE49-F238E27FC236}">
                <a16:creationId xmlns:a16="http://schemas.microsoft.com/office/drawing/2014/main" id="{802F0B40-421E-478C-B0C4-3FF12FF1208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190432" y="76200"/>
            <a:ext cx="2484000" cy="1074347"/>
          </a:xfrm>
          <a:prstGeom prst="rect">
            <a:avLst/>
          </a:prstGeom>
        </p:spPr>
      </p:pic>
      <p:sp>
        <p:nvSpPr>
          <p:cNvPr id="39" name="Parallélogramme 38">
            <a:extLst>
              <a:ext uri="{FF2B5EF4-FFF2-40B4-BE49-F238E27FC236}">
                <a16:creationId xmlns:a16="http://schemas.microsoft.com/office/drawing/2014/main" id="{7E000DE7-3EE3-4BAC-B206-481938BB2A66}"/>
              </a:ext>
            </a:extLst>
          </p:cNvPr>
          <p:cNvSpPr/>
          <p:nvPr/>
        </p:nvSpPr>
        <p:spPr>
          <a:xfrm>
            <a:off x="4233923" y="2651"/>
            <a:ext cx="1885881" cy="1635944"/>
          </a:xfrm>
          <a:prstGeom prst="parallelogram">
            <a:avLst>
              <a:gd name="adj" fmla="val 68216"/>
            </a:avLst>
          </a:prstGeom>
          <a:solidFill>
            <a:srgbClr val="A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4703845F-802C-42AE-AEDD-3BEC277FCB96}"/>
              </a:ext>
            </a:extLst>
          </p:cNvPr>
          <p:cNvCxnSpPr>
            <a:cxnSpLocks/>
          </p:cNvCxnSpPr>
          <p:nvPr/>
        </p:nvCxnSpPr>
        <p:spPr>
          <a:xfrm flipH="1">
            <a:off x="4322598" y="-1488"/>
            <a:ext cx="1795443" cy="2636849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9DDF77D9-2835-4B3C-9412-FB8956058F97}"/>
              </a:ext>
            </a:extLst>
          </p:cNvPr>
          <p:cNvCxnSpPr>
            <a:cxnSpLocks/>
          </p:cNvCxnSpPr>
          <p:nvPr/>
        </p:nvCxnSpPr>
        <p:spPr>
          <a:xfrm flipH="1">
            <a:off x="2959338" y="-2349"/>
            <a:ext cx="1881974" cy="274364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41">
            <a:extLst>
              <a:ext uri="{FF2B5EF4-FFF2-40B4-BE49-F238E27FC236}">
                <a16:creationId xmlns:a16="http://schemas.microsoft.com/office/drawing/2014/main" id="{D753F60F-9B30-4F52-9826-C700F57035F4}"/>
              </a:ext>
            </a:extLst>
          </p:cNvPr>
          <p:cNvCxnSpPr>
            <a:cxnSpLocks/>
          </p:cNvCxnSpPr>
          <p:nvPr/>
        </p:nvCxnSpPr>
        <p:spPr>
          <a:xfrm flipH="1">
            <a:off x="4067328" y="-2349"/>
            <a:ext cx="1284716" cy="188862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42">
            <a:extLst>
              <a:ext uri="{FF2B5EF4-FFF2-40B4-BE49-F238E27FC236}">
                <a16:creationId xmlns:a16="http://schemas.microsoft.com/office/drawing/2014/main" id="{B58D8E95-6A7E-4205-83FB-29BC7BDDB395}"/>
              </a:ext>
            </a:extLst>
          </p:cNvPr>
          <p:cNvCxnSpPr>
            <a:cxnSpLocks/>
          </p:cNvCxnSpPr>
          <p:nvPr/>
        </p:nvCxnSpPr>
        <p:spPr>
          <a:xfrm flipH="1">
            <a:off x="4065256" y="0"/>
            <a:ext cx="1552541" cy="228553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Graphique 36">
            <a:extLst>
              <a:ext uri="{FF2B5EF4-FFF2-40B4-BE49-F238E27FC236}">
                <a16:creationId xmlns:a16="http://schemas.microsoft.com/office/drawing/2014/main" id="{A5E509C9-48E4-4337-A65E-7F30B28676B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533192" y="76199"/>
            <a:ext cx="2484000" cy="1074347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C1F52271-4B6D-4572-AD57-84B2AEFD0065}"/>
              </a:ext>
            </a:extLst>
          </p:cNvPr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7" y="91440"/>
            <a:ext cx="2160000" cy="1551724"/>
          </a:xfrm>
          <a:prstGeom prst="rect">
            <a:avLst/>
          </a:prstGeom>
        </p:spPr>
      </p:pic>
      <p:sp>
        <p:nvSpPr>
          <p:cNvPr id="48" name="Parallélogramme 47">
            <a:extLst>
              <a:ext uri="{FF2B5EF4-FFF2-40B4-BE49-F238E27FC236}">
                <a16:creationId xmlns:a16="http://schemas.microsoft.com/office/drawing/2014/main" id="{08DF40F7-F136-45DB-A356-D9371359AFFF}"/>
              </a:ext>
            </a:extLst>
          </p:cNvPr>
          <p:cNvSpPr/>
          <p:nvPr/>
        </p:nvSpPr>
        <p:spPr>
          <a:xfrm>
            <a:off x="1326536" y="1048140"/>
            <a:ext cx="680037" cy="590455"/>
          </a:xfrm>
          <a:prstGeom prst="parallelogram">
            <a:avLst>
              <a:gd name="adj" fmla="val 68216"/>
            </a:avLst>
          </a:prstGeom>
          <a:solidFill>
            <a:srgbClr val="D52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cxnSp>
        <p:nvCxnSpPr>
          <p:cNvPr id="49" name="Connecteur droit 48">
            <a:extLst>
              <a:ext uri="{FF2B5EF4-FFF2-40B4-BE49-F238E27FC236}">
                <a16:creationId xmlns:a16="http://schemas.microsoft.com/office/drawing/2014/main" id="{53636803-C9F1-4903-BAD3-B92A7CA37670}"/>
              </a:ext>
            </a:extLst>
          </p:cNvPr>
          <p:cNvCxnSpPr>
            <a:cxnSpLocks/>
          </p:cNvCxnSpPr>
          <p:nvPr/>
        </p:nvCxnSpPr>
        <p:spPr>
          <a:xfrm flipH="1">
            <a:off x="2192951" y="-2349"/>
            <a:ext cx="1879890" cy="274364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6FFE7694-6DF7-4B9A-991D-4C683946665D}"/>
              </a:ext>
            </a:extLst>
          </p:cNvPr>
          <p:cNvCxnSpPr>
            <a:cxnSpLocks/>
          </p:cNvCxnSpPr>
          <p:nvPr/>
        </p:nvCxnSpPr>
        <p:spPr>
          <a:xfrm>
            <a:off x="4069463" y="0"/>
            <a:ext cx="1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arallélogramme 51">
            <a:extLst>
              <a:ext uri="{FF2B5EF4-FFF2-40B4-BE49-F238E27FC236}">
                <a16:creationId xmlns:a16="http://schemas.microsoft.com/office/drawing/2014/main" id="{7EBFA510-1356-428A-B4A8-CAFEF921E510}"/>
              </a:ext>
            </a:extLst>
          </p:cNvPr>
          <p:cNvSpPr/>
          <p:nvPr/>
        </p:nvSpPr>
        <p:spPr>
          <a:xfrm>
            <a:off x="8128095" y="5562600"/>
            <a:ext cx="1660838" cy="1295400"/>
          </a:xfrm>
          <a:prstGeom prst="parallelogram">
            <a:avLst>
              <a:gd name="adj" fmla="val 6821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sp>
        <p:nvSpPr>
          <p:cNvPr id="53" name="Parallélogramme 52">
            <a:extLst>
              <a:ext uri="{FF2B5EF4-FFF2-40B4-BE49-F238E27FC236}">
                <a16:creationId xmlns:a16="http://schemas.microsoft.com/office/drawing/2014/main" id="{4237C863-4C6A-4614-9F39-6647A6DD1670}"/>
              </a:ext>
            </a:extLst>
          </p:cNvPr>
          <p:cNvSpPr/>
          <p:nvPr/>
        </p:nvSpPr>
        <p:spPr>
          <a:xfrm>
            <a:off x="8129249" y="5222800"/>
            <a:ext cx="1549310" cy="1635944"/>
          </a:xfrm>
          <a:prstGeom prst="parallelogram">
            <a:avLst>
              <a:gd name="adj" fmla="val 71988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25803720-5F75-4FD1-906E-AFDB500FB797}"/>
              </a:ext>
            </a:extLst>
          </p:cNvPr>
          <p:cNvCxnSpPr>
            <a:cxnSpLocks/>
          </p:cNvCxnSpPr>
          <p:nvPr/>
        </p:nvCxnSpPr>
        <p:spPr>
          <a:xfrm flipH="1">
            <a:off x="8131321" y="4264506"/>
            <a:ext cx="1764058" cy="25908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eur droit 54">
            <a:extLst>
              <a:ext uri="{FF2B5EF4-FFF2-40B4-BE49-F238E27FC236}">
                <a16:creationId xmlns:a16="http://schemas.microsoft.com/office/drawing/2014/main" id="{0FA1E734-013D-43A6-BA0B-5D0517D8FC18}"/>
              </a:ext>
            </a:extLst>
          </p:cNvPr>
          <p:cNvCxnSpPr>
            <a:cxnSpLocks/>
          </p:cNvCxnSpPr>
          <p:nvPr/>
        </p:nvCxnSpPr>
        <p:spPr>
          <a:xfrm flipH="1">
            <a:off x="8565661" y="4789388"/>
            <a:ext cx="1397952" cy="2065918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eur droit 56">
            <a:extLst>
              <a:ext uri="{FF2B5EF4-FFF2-40B4-BE49-F238E27FC236}">
                <a16:creationId xmlns:a16="http://schemas.microsoft.com/office/drawing/2014/main" id="{603160D3-6F5D-4E8E-8085-BAEC29F1B102}"/>
              </a:ext>
            </a:extLst>
          </p:cNvPr>
          <p:cNvCxnSpPr>
            <a:cxnSpLocks/>
          </p:cNvCxnSpPr>
          <p:nvPr/>
        </p:nvCxnSpPr>
        <p:spPr>
          <a:xfrm flipH="1">
            <a:off x="2415512" y="-3175"/>
            <a:ext cx="1438191" cy="2093962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eur droit 57">
            <a:extLst>
              <a:ext uri="{FF2B5EF4-FFF2-40B4-BE49-F238E27FC236}">
                <a16:creationId xmlns:a16="http://schemas.microsoft.com/office/drawing/2014/main" id="{5B73310B-E1E5-46BF-8699-DA90F0161175}"/>
              </a:ext>
            </a:extLst>
          </p:cNvPr>
          <p:cNvCxnSpPr>
            <a:cxnSpLocks/>
          </p:cNvCxnSpPr>
          <p:nvPr/>
        </p:nvCxnSpPr>
        <p:spPr>
          <a:xfrm flipH="1">
            <a:off x="2535322" y="-1270"/>
            <a:ext cx="1425061" cy="2092057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eur droit 58">
            <a:extLst>
              <a:ext uri="{FF2B5EF4-FFF2-40B4-BE49-F238E27FC236}">
                <a16:creationId xmlns:a16="http://schemas.microsoft.com/office/drawing/2014/main" id="{AE42F9C4-8222-4F94-800B-0BB612E059FE}"/>
              </a:ext>
            </a:extLst>
          </p:cNvPr>
          <p:cNvCxnSpPr>
            <a:cxnSpLocks/>
          </p:cNvCxnSpPr>
          <p:nvPr/>
        </p:nvCxnSpPr>
        <p:spPr>
          <a:xfrm flipH="1">
            <a:off x="2028121" y="635"/>
            <a:ext cx="1877018" cy="273122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0AB71E59-B899-4220-B91C-A1301299F0C9}"/>
              </a:ext>
            </a:extLst>
          </p:cNvPr>
          <p:cNvSpPr txBox="1"/>
          <p:nvPr/>
        </p:nvSpPr>
        <p:spPr>
          <a:xfrm>
            <a:off x="298050" y="3033399"/>
            <a:ext cx="3417046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Organisé par la Society of Automotive </a:t>
            </a:r>
            <a:r>
              <a:rPr lang="fr-FR" sz="1400" dirty="0" err="1">
                <a:latin typeface="Arial" panose="020B0604020202020204" pitchFamily="34" charset="0"/>
                <a:cs typeface="Arial" panose="020B0604020202020204" pitchFamily="34" charset="0"/>
              </a:rPr>
              <a:t>Engineers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, le Formula </a:t>
            </a:r>
            <a:r>
              <a:rPr lang="fr-FR" sz="1400" dirty="0" err="1">
                <a:latin typeface="Arial" panose="020B0604020202020204" pitchFamily="34" charset="0"/>
                <a:cs typeface="Arial" panose="020B0604020202020204" pitchFamily="34" charset="0"/>
              </a:rPr>
              <a:t>Student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 est une </a:t>
            </a:r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compétition étudiante regroupant des écoles et des universités du monde entier sur des circuits prestigieux.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Les participants sont jugés au cours d’épreuves statiques (Business plan, Design report, </a:t>
            </a:r>
            <a:r>
              <a:rPr lang="fr-FR" sz="1400" dirty="0" err="1">
                <a:latin typeface="Arial" panose="020B0604020202020204" pitchFamily="34" charset="0"/>
                <a:cs typeface="Arial" panose="020B0604020202020204" pitchFamily="34" charset="0"/>
              </a:rPr>
              <a:t>Cost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 Report, </a:t>
            </a:r>
            <a:r>
              <a:rPr lang="fr-FR" sz="1400" dirty="0" err="1">
                <a:latin typeface="Arial" panose="020B0604020202020204" pitchFamily="34" charset="0"/>
                <a:cs typeface="Arial" panose="020B0604020202020204" pitchFamily="34" charset="0"/>
              </a:rPr>
              <a:t>Scrutering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) puis d’épreuves dynamiques (Accélération, </a:t>
            </a:r>
            <a:r>
              <a:rPr lang="fr-FR" sz="1400" dirty="0" err="1">
                <a:latin typeface="Arial" panose="020B0604020202020204" pitchFamily="34" charset="0"/>
                <a:cs typeface="Arial" panose="020B0604020202020204" pitchFamily="34" charset="0"/>
              </a:rPr>
              <a:t>Skid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-Pad, </a:t>
            </a:r>
            <a:r>
              <a:rPr lang="fr-FR" sz="1400" dirty="0" err="1">
                <a:latin typeface="Arial" panose="020B0604020202020204" pitchFamily="34" charset="0"/>
                <a:cs typeface="Arial" panose="020B0604020202020204" pitchFamily="34" charset="0"/>
              </a:rPr>
              <a:t>Autocross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, Endurance, </a:t>
            </a:r>
            <a:r>
              <a:rPr lang="fr-FR" sz="1400" dirty="0" err="1">
                <a:latin typeface="Arial" panose="020B0604020202020204" pitchFamily="34" charset="0"/>
                <a:cs typeface="Arial" panose="020B0604020202020204" pitchFamily="34" charset="0"/>
              </a:rPr>
              <a:t>Efficiency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). </a:t>
            </a:r>
          </a:p>
        </p:txBody>
      </p:sp>
      <p:sp>
        <p:nvSpPr>
          <p:cNvPr id="38" name="Bande diagonale 37">
            <a:extLst>
              <a:ext uri="{FF2B5EF4-FFF2-40B4-BE49-F238E27FC236}">
                <a16:creationId xmlns:a16="http://schemas.microsoft.com/office/drawing/2014/main" id="{663EBC97-79F5-48F2-B181-1DD4E7993478}"/>
              </a:ext>
            </a:extLst>
          </p:cNvPr>
          <p:cNvSpPr/>
          <p:nvPr/>
        </p:nvSpPr>
        <p:spPr>
          <a:xfrm>
            <a:off x="4071022" y="-1159"/>
            <a:ext cx="1552031" cy="2279073"/>
          </a:xfrm>
          <a:prstGeom prst="diagStripe">
            <a:avLst>
              <a:gd name="adj" fmla="val 50107"/>
            </a:avLst>
          </a:prstGeom>
          <a:solidFill>
            <a:schemeClr val="tx1">
              <a:lumMod val="65000"/>
              <a:lumOff val="3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4766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6FFE7694-6DF7-4B9A-991D-4C683946665D}"/>
              </a:ext>
            </a:extLst>
          </p:cNvPr>
          <p:cNvCxnSpPr>
            <a:cxnSpLocks/>
          </p:cNvCxnSpPr>
          <p:nvPr/>
        </p:nvCxnSpPr>
        <p:spPr>
          <a:xfrm>
            <a:off x="4069463" y="0"/>
            <a:ext cx="1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60D06DC0-6D1C-40D0-A46E-B4C464C6EDC4}"/>
              </a:ext>
            </a:extLst>
          </p:cNvPr>
          <p:cNvCxnSpPr>
            <a:cxnSpLocks/>
          </p:cNvCxnSpPr>
          <p:nvPr/>
        </p:nvCxnSpPr>
        <p:spPr>
          <a:xfrm>
            <a:off x="8122538" y="0"/>
            <a:ext cx="1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BB4ED956-51B4-42F4-B675-284C4DC76291}"/>
              </a:ext>
            </a:extLst>
          </p:cNvPr>
          <p:cNvGrpSpPr/>
          <p:nvPr/>
        </p:nvGrpSpPr>
        <p:grpSpPr>
          <a:xfrm>
            <a:off x="162274" y="6213892"/>
            <a:ext cx="3758665" cy="532995"/>
            <a:chOff x="162274" y="6213892"/>
            <a:chExt cx="3758665" cy="532995"/>
          </a:xfrm>
        </p:grpSpPr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3159A940-4E9A-4057-A0D5-1570E1D585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01910" y="6380526"/>
              <a:ext cx="849907" cy="199729"/>
            </a:xfrm>
            <a:prstGeom prst="rect">
              <a:avLst/>
            </a:prstGeom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FBAC7AE4-73B0-4C72-9B9D-34CEBC55FD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8" t="13472" r="3814" b="12947"/>
            <a:stretch/>
          </p:blipFill>
          <p:spPr>
            <a:xfrm>
              <a:off x="1133408" y="6351057"/>
              <a:ext cx="844634" cy="258669"/>
            </a:xfrm>
            <a:prstGeom prst="rect">
              <a:avLst/>
            </a:prstGeom>
          </p:spPr>
        </p:pic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EE7B9EDC-B57A-4D17-8C1E-F64BBDBDBC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75685" y="6213892"/>
              <a:ext cx="845254" cy="532995"/>
            </a:xfrm>
            <a:prstGeom prst="rect">
              <a:avLst/>
            </a:prstGeom>
          </p:spPr>
        </p:pic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8AFD7A0B-0539-4A21-8B37-C2CD54483E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41" t="25141" r="2133" b="24600"/>
            <a:stretch/>
          </p:blipFill>
          <p:spPr>
            <a:xfrm>
              <a:off x="162274" y="6333645"/>
              <a:ext cx="844626" cy="293494"/>
            </a:xfrm>
            <a:prstGeom prst="rect">
              <a:avLst/>
            </a:prstGeom>
          </p:spPr>
        </p:pic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02A5E495-03FF-4915-B75B-ADAFEC2D11E4}"/>
              </a:ext>
            </a:extLst>
          </p:cNvPr>
          <p:cNvGrpSpPr/>
          <p:nvPr/>
        </p:nvGrpSpPr>
        <p:grpSpPr>
          <a:xfrm>
            <a:off x="4249909" y="6332543"/>
            <a:ext cx="3692183" cy="286707"/>
            <a:chOff x="4249909" y="6332543"/>
            <a:chExt cx="3692183" cy="286707"/>
          </a:xfrm>
        </p:grpSpPr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7E59C6B9-9F07-4A4E-8838-1F3186BAE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8779" y="6341012"/>
              <a:ext cx="1431117" cy="277888"/>
            </a:xfrm>
            <a:prstGeom prst="rect">
              <a:avLst/>
            </a:prstGeom>
          </p:spPr>
        </p:pic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68EADD4F-8893-42FC-90BC-4C40897997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49909" y="6332543"/>
              <a:ext cx="849906" cy="286357"/>
            </a:xfrm>
            <a:prstGeom prst="rect">
              <a:avLst/>
            </a:prstGeom>
          </p:spPr>
        </p:pic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B901ACED-3E93-4366-80F8-16B1366BE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2036" y="6341012"/>
              <a:ext cx="561488" cy="278238"/>
            </a:xfrm>
            <a:prstGeom prst="rect">
              <a:avLst/>
            </a:prstGeom>
          </p:spPr>
        </p:pic>
        <p:pic>
          <p:nvPicPr>
            <p:cNvPr id="18" name="Image 17">
              <a:extLst>
                <a:ext uri="{FF2B5EF4-FFF2-40B4-BE49-F238E27FC236}">
                  <a16:creationId xmlns:a16="http://schemas.microsoft.com/office/drawing/2014/main" id="{610A71B0-E763-4F06-B95A-DFB6F25D6B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05664" y="6341012"/>
              <a:ext cx="336428" cy="277889"/>
            </a:xfrm>
            <a:prstGeom prst="rect">
              <a:avLst/>
            </a:prstGeom>
          </p:spPr>
        </p:pic>
      </p:grpSp>
      <p:sp>
        <p:nvSpPr>
          <p:cNvPr id="24" name="ZoneTexte 23">
            <a:extLst>
              <a:ext uri="{FF2B5EF4-FFF2-40B4-BE49-F238E27FC236}">
                <a16:creationId xmlns:a16="http://schemas.microsoft.com/office/drawing/2014/main" id="{5A236C4D-D29E-4BC1-9D09-BE92316EBF20}"/>
              </a:ext>
            </a:extLst>
          </p:cNvPr>
          <p:cNvSpPr txBox="1"/>
          <p:nvPr/>
        </p:nvSpPr>
        <p:spPr>
          <a:xfrm>
            <a:off x="491393" y="2617012"/>
            <a:ext cx="3118694" cy="2637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1400" b="1" u="sng" dirty="0">
                <a:latin typeface="Arial" panose="020B0604020202020204" pitchFamily="34" charset="0"/>
                <a:cs typeface="Arial" panose="020B0604020202020204" pitchFamily="34" charset="0"/>
              </a:rPr>
              <a:t>Caractéristiques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SzPct val="100000"/>
              <a:buFont typeface="Wingdings" panose="05000000000000000000" pitchFamily="2" charset="2"/>
              <a:buChar char="§"/>
            </a:pPr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Masse :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 237kg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Châssis :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 tubulaire acier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Moteur :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 Honda CBR 600 RR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Liaison au sol :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 doubles triangles en carbone</a:t>
            </a:r>
            <a:endParaRPr lang="fr-FR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Roues :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 13 pouces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Carrosserie :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 composite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517CCEF3-DDAE-47E2-8953-2CE1BE41B868}"/>
              </a:ext>
            </a:extLst>
          </p:cNvPr>
          <p:cNvSpPr txBox="1"/>
          <p:nvPr/>
        </p:nvSpPr>
        <p:spPr>
          <a:xfrm>
            <a:off x="4531186" y="2613151"/>
            <a:ext cx="3118694" cy="3053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1400" b="1" u="sng" dirty="0">
                <a:latin typeface="Arial" panose="020B0604020202020204" pitchFamily="34" charset="0"/>
                <a:cs typeface="Arial" panose="020B0604020202020204" pitchFamily="34" charset="0"/>
              </a:rPr>
              <a:t>Résultats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SzPct val="100000"/>
              <a:buFont typeface="Wingdings" panose="05000000000000000000" pitchFamily="2" charset="2"/>
              <a:buChar char="§"/>
            </a:pPr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Business Plan :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 45/75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SzPct val="100000"/>
              <a:buFont typeface="Wingdings" panose="05000000000000000000" pitchFamily="2" charset="2"/>
              <a:buChar char="§"/>
            </a:pPr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Design Report : 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86/150</a:t>
            </a:r>
            <a:endParaRPr lang="fr-FR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SzPct val="100000"/>
              <a:buFont typeface="Wingdings" panose="05000000000000000000" pitchFamily="2" charset="2"/>
              <a:buChar char="§"/>
            </a:pPr>
            <a:r>
              <a:rPr lang="fr-F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Cost</a:t>
            </a:r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 Report : 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94/100</a:t>
            </a:r>
            <a:endParaRPr lang="fr-FR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SzPct val="100000"/>
              <a:buFont typeface="Wingdings" panose="05000000000000000000" pitchFamily="2" charset="2"/>
              <a:buChar char="§"/>
            </a:pPr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Accélération : 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55/100 (4.380s)</a:t>
            </a:r>
            <a:endParaRPr lang="fr-FR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SzPct val="100000"/>
              <a:buFont typeface="Wingdings" panose="05000000000000000000" pitchFamily="2" charset="2"/>
              <a:buChar char="§"/>
            </a:pPr>
            <a:r>
              <a:rPr lang="fr-F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Skid</a:t>
            </a:r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-Pad : 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29/75 (5.303s)</a:t>
            </a:r>
            <a:endParaRPr lang="fr-FR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SzPct val="100000"/>
              <a:buFont typeface="Wingdings" panose="05000000000000000000" pitchFamily="2" charset="2"/>
              <a:buChar char="§"/>
            </a:pPr>
            <a:r>
              <a:rPr lang="fr-F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Autocross</a:t>
            </a:r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53/125 (62.873s)</a:t>
            </a:r>
            <a:endParaRPr lang="fr-FR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SzPct val="100000"/>
              <a:buFont typeface="Wingdings" panose="05000000000000000000" pitchFamily="2" charset="2"/>
              <a:buChar char="§"/>
            </a:pPr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Endurance : 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9/275</a:t>
            </a:r>
            <a:endParaRPr lang="fr-FR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SzPct val="100000"/>
              <a:buFont typeface="Wingdings" panose="05000000000000000000" pitchFamily="2" charset="2"/>
              <a:buChar char="§"/>
            </a:pPr>
            <a:r>
              <a:rPr lang="fr-F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Efficiency</a:t>
            </a:r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 :</a:t>
            </a:r>
            <a:r>
              <a:rPr lang="fr-FR" sz="1400" dirty="0">
                <a:latin typeface="Arial" panose="020B0604020202020204" pitchFamily="34" charset="0"/>
                <a:cs typeface="Arial" panose="020B0604020202020204" pitchFamily="34" charset="0"/>
              </a:rPr>
              <a:t> 0/100</a:t>
            </a:r>
          </a:p>
        </p:txBody>
      </p:sp>
      <p:sp>
        <p:nvSpPr>
          <p:cNvPr id="35" name="Bande diagonale 34">
            <a:extLst>
              <a:ext uri="{FF2B5EF4-FFF2-40B4-BE49-F238E27FC236}">
                <a16:creationId xmlns:a16="http://schemas.microsoft.com/office/drawing/2014/main" id="{CC409C74-D67A-4B78-B038-EECC6CAB46C6}"/>
              </a:ext>
            </a:extLst>
          </p:cNvPr>
          <p:cNvSpPr/>
          <p:nvPr/>
        </p:nvSpPr>
        <p:spPr>
          <a:xfrm>
            <a:off x="3694" y="0"/>
            <a:ext cx="1552031" cy="2279073"/>
          </a:xfrm>
          <a:prstGeom prst="diagStripe">
            <a:avLst>
              <a:gd name="adj" fmla="val 50107"/>
            </a:avLst>
          </a:prstGeom>
          <a:solidFill>
            <a:schemeClr val="tx1">
              <a:lumMod val="65000"/>
              <a:lumOff val="3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6" name="Parallélogramme 35">
            <a:extLst>
              <a:ext uri="{FF2B5EF4-FFF2-40B4-BE49-F238E27FC236}">
                <a16:creationId xmlns:a16="http://schemas.microsoft.com/office/drawing/2014/main" id="{AAF59D7F-4E4E-4B1B-8C30-DECAD161763F}"/>
              </a:ext>
            </a:extLst>
          </p:cNvPr>
          <p:cNvSpPr/>
          <p:nvPr/>
        </p:nvSpPr>
        <p:spPr>
          <a:xfrm>
            <a:off x="166595" y="0"/>
            <a:ext cx="1885881" cy="1635944"/>
          </a:xfrm>
          <a:prstGeom prst="parallelogram">
            <a:avLst>
              <a:gd name="adj" fmla="val 68216"/>
            </a:avLst>
          </a:prstGeom>
          <a:solidFill>
            <a:srgbClr val="C00000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cxnSp>
        <p:nvCxnSpPr>
          <p:cNvPr id="46" name="Connecteur droit 45">
            <a:extLst>
              <a:ext uri="{FF2B5EF4-FFF2-40B4-BE49-F238E27FC236}">
                <a16:creationId xmlns:a16="http://schemas.microsoft.com/office/drawing/2014/main" id="{F92526C3-A8EF-4AF9-B372-26517326AD07}"/>
              </a:ext>
            </a:extLst>
          </p:cNvPr>
          <p:cNvCxnSpPr>
            <a:cxnSpLocks/>
          </p:cNvCxnSpPr>
          <p:nvPr/>
        </p:nvCxnSpPr>
        <p:spPr>
          <a:xfrm flipH="1">
            <a:off x="255270" y="-329"/>
            <a:ext cx="1795443" cy="2636849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Image 31">
            <a:extLst>
              <a:ext uri="{FF2B5EF4-FFF2-40B4-BE49-F238E27FC236}">
                <a16:creationId xmlns:a16="http://schemas.microsoft.com/office/drawing/2014/main" id="{DFCF9EBE-C7EC-4563-A15B-8DCF5F3C496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66"/>
          <a:stretch/>
        </p:blipFill>
        <p:spPr>
          <a:xfrm>
            <a:off x="1510725" y="78733"/>
            <a:ext cx="2482538" cy="1635624"/>
          </a:xfrm>
          <a:prstGeom prst="rect">
            <a:avLst/>
          </a:prstGeom>
        </p:spPr>
      </p:pic>
      <p:pic>
        <p:nvPicPr>
          <p:cNvPr id="30" name="Image 29">
            <a:extLst>
              <a:ext uri="{FF2B5EF4-FFF2-40B4-BE49-F238E27FC236}">
                <a16:creationId xmlns:a16="http://schemas.microsoft.com/office/drawing/2014/main" id="{C6252820-AD98-4DFF-A903-90709B133F06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66"/>
          <a:stretch/>
        </p:blipFill>
        <p:spPr>
          <a:xfrm>
            <a:off x="9633262" y="76200"/>
            <a:ext cx="2482538" cy="1635624"/>
          </a:xfrm>
          <a:prstGeom prst="rect">
            <a:avLst/>
          </a:prstGeom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0DC220E0-DE4D-4293-8D3C-636B3F85767D}"/>
              </a:ext>
            </a:extLst>
          </p:cNvPr>
          <p:cNvGrpSpPr/>
          <p:nvPr/>
        </p:nvGrpSpPr>
        <p:grpSpPr>
          <a:xfrm>
            <a:off x="8124611" y="261802"/>
            <a:ext cx="1760238" cy="6487200"/>
            <a:chOff x="8124611" y="277042"/>
            <a:chExt cx="1760238" cy="6487200"/>
          </a:xfrm>
        </p:grpSpPr>
        <p:pic>
          <p:nvPicPr>
            <p:cNvPr id="26" name="Graphique 25">
              <a:extLst>
                <a:ext uri="{FF2B5EF4-FFF2-40B4-BE49-F238E27FC236}">
                  <a16:creationId xmlns:a16="http://schemas.microsoft.com/office/drawing/2014/main" id="{CD4A99EE-F4EE-4B53-A1D9-96D57E978F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rcRect l="5655" t="2207" r="6642" b="64095"/>
            <a:stretch/>
          </p:blipFill>
          <p:spPr>
            <a:xfrm rot="5400000">
              <a:off x="5761130" y="2640523"/>
              <a:ext cx="6487200" cy="1760238"/>
            </a:xfrm>
            <a:prstGeom prst="rect">
              <a:avLst/>
            </a:prstGeom>
          </p:spPr>
        </p:pic>
        <p:cxnSp>
          <p:nvCxnSpPr>
            <p:cNvPr id="3" name="Connecteur droit 2">
              <a:extLst>
                <a:ext uri="{FF2B5EF4-FFF2-40B4-BE49-F238E27FC236}">
                  <a16:creationId xmlns:a16="http://schemas.microsoft.com/office/drawing/2014/main" id="{B32F9A31-9DD9-46AA-BAE2-0355DD442976}"/>
                </a:ext>
              </a:extLst>
            </p:cNvPr>
            <p:cNvCxnSpPr>
              <a:cxnSpLocks/>
            </p:cNvCxnSpPr>
            <p:nvPr/>
          </p:nvCxnSpPr>
          <p:spPr>
            <a:xfrm>
              <a:off x="9677400" y="3941445"/>
              <a:ext cx="17145" cy="741045"/>
            </a:xfrm>
            <a:prstGeom prst="line">
              <a:avLst/>
            </a:prstGeom>
            <a:ln w="63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39" name="Connecteur droit 38">
            <a:extLst>
              <a:ext uri="{FF2B5EF4-FFF2-40B4-BE49-F238E27FC236}">
                <a16:creationId xmlns:a16="http://schemas.microsoft.com/office/drawing/2014/main" id="{50D2684D-22AD-4273-9B78-2684A56EB8C7}"/>
              </a:ext>
            </a:extLst>
          </p:cNvPr>
          <p:cNvCxnSpPr>
            <a:cxnSpLocks/>
          </p:cNvCxnSpPr>
          <p:nvPr/>
        </p:nvCxnSpPr>
        <p:spPr>
          <a:xfrm flipH="1">
            <a:off x="0" y="-1190"/>
            <a:ext cx="773983" cy="1140726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E252B204-A300-4154-8148-DC84CAB7AF1B}"/>
              </a:ext>
            </a:extLst>
          </p:cNvPr>
          <p:cNvCxnSpPr>
            <a:cxnSpLocks/>
          </p:cNvCxnSpPr>
          <p:nvPr/>
        </p:nvCxnSpPr>
        <p:spPr>
          <a:xfrm flipH="1">
            <a:off x="0" y="-1190"/>
            <a:ext cx="1284716" cy="188862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41">
            <a:extLst>
              <a:ext uri="{FF2B5EF4-FFF2-40B4-BE49-F238E27FC236}">
                <a16:creationId xmlns:a16="http://schemas.microsoft.com/office/drawing/2014/main" id="{A224704D-1071-4ADD-AD65-A16465DC7973}"/>
              </a:ext>
            </a:extLst>
          </p:cNvPr>
          <p:cNvCxnSpPr>
            <a:cxnSpLocks/>
          </p:cNvCxnSpPr>
          <p:nvPr/>
        </p:nvCxnSpPr>
        <p:spPr>
          <a:xfrm flipH="1">
            <a:off x="-2072" y="-6461"/>
            <a:ext cx="1552541" cy="228553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Bande diagonale 46">
            <a:extLst>
              <a:ext uri="{FF2B5EF4-FFF2-40B4-BE49-F238E27FC236}">
                <a16:creationId xmlns:a16="http://schemas.microsoft.com/office/drawing/2014/main" id="{56472D74-7AB7-411E-868A-71C73E4EF2D8}"/>
              </a:ext>
            </a:extLst>
          </p:cNvPr>
          <p:cNvSpPr/>
          <p:nvPr/>
        </p:nvSpPr>
        <p:spPr>
          <a:xfrm rot="10800000">
            <a:off x="11287582" y="5523488"/>
            <a:ext cx="912298" cy="1343891"/>
          </a:xfrm>
          <a:prstGeom prst="diagStripe">
            <a:avLst>
              <a:gd name="adj" fmla="val 149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60" name="Groupe 59">
            <a:extLst>
              <a:ext uri="{FF2B5EF4-FFF2-40B4-BE49-F238E27FC236}">
                <a16:creationId xmlns:a16="http://schemas.microsoft.com/office/drawing/2014/main" id="{C90AE5B2-FECE-45E9-88F0-8C4EECF263E4}"/>
              </a:ext>
            </a:extLst>
          </p:cNvPr>
          <p:cNvGrpSpPr/>
          <p:nvPr/>
        </p:nvGrpSpPr>
        <p:grpSpPr>
          <a:xfrm rot="10800000">
            <a:off x="9502468" y="2923925"/>
            <a:ext cx="2699492" cy="3934075"/>
            <a:chOff x="7593145" y="2589902"/>
            <a:chExt cx="2699492" cy="3934075"/>
          </a:xfrm>
        </p:grpSpPr>
        <p:sp>
          <p:nvSpPr>
            <p:cNvPr id="43" name="Parallélogramme 42">
              <a:extLst>
                <a:ext uri="{FF2B5EF4-FFF2-40B4-BE49-F238E27FC236}">
                  <a16:creationId xmlns:a16="http://schemas.microsoft.com/office/drawing/2014/main" id="{EBE44B10-652D-4F53-B7D9-0CC68AD43CC8}"/>
                </a:ext>
              </a:extLst>
            </p:cNvPr>
            <p:cNvSpPr/>
            <p:nvPr/>
          </p:nvSpPr>
          <p:spPr>
            <a:xfrm>
              <a:off x="8002325" y="2589902"/>
              <a:ext cx="2290312" cy="2204599"/>
            </a:xfrm>
            <a:prstGeom prst="parallelogram">
              <a:avLst>
                <a:gd name="adj" fmla="val 68704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5" name="Bande diagonale 44">
              <a:extLst>
                <a:ext uri="{FF2B5EF4-FFF2-40B4-BE49-F238E27FC236}">
                  <a16:creationId xmlns:a16="http://schemas.microsoft.com/office/drawing/2014/main" id="{51CB25AA-CB6C-4041-86E0-365D17E83F1D}"/>
                </a:ext>
              </a:extLst>
            </p:cNvPr>
            <p:cNvSpPr/>
            <p:nvPr/>
          </p:nvSpPr>
          <p:spPr>
            <a:xfrm>
              <a:off x="7601416" y="3310393"/>
              <a:ext cx="1802059" cy="2636520"/>
            </a:xfrm>
            <a:prstGeom prst="diagStripe">
              <a:avLst>
                <a:gd name="adj" fmla="val 7887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48" name="Parallélogramme 47">
              <a:extLst>
                <a:ext uri="{FF2B5EF4-FFF2-40B4-BE49-F238E27FC236}">
                  <a16:creationId xmlns:a16="http://schemas.microsoft.com/office/drawing/2014/main" id="{A968DC66-4808-4BCC-BA74-E86EFD3098A0}"/>
                </a:ext>
              </a:extLst>
            </p:cNvPr>
            <p:cNvSpPr/>
            <p:nvPr/>
          </p:nvSpPr>
          <p:spPr>
            <a:xfrm>
              <a:off x="7605664" y="2589902"/>
              <a:ext cx="2290312" cy="2204599"/>
            </a:xfrm>
            <a:prstGeom prst="parallelogram">
              <a:avLst>
                <a:gd name="adj" fmla="val 68704"/>
              </a:avLst>
            </a:prstGeom>
            <a:solidFill>
              <a:schemeClr val="tx1">
                <a:lumMod val="75000"/>
                <a:lumOff val="2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9" name="Bande diagonale 48">
              <a:extLst>
                <a:ext uri="{FF2B5EF4-FFF2-40B4-BE49-F238E27FC236}">
                  <a16:creationId xmlns:a16="http://schemas.microsoft.com/office/drawing/2014/main" id="{C8E552C7-6E17-4A68-9EBC-D850659782A5}"/>
                </a:ext>
              </a:extLst>
            </p:cNvPr>
            <p:cNvSpPr/>
            <p:nvPr/>
          </p:nvSpPr>
          <p:spPr>
            <a:xfrm>
              <a:off x="7605664" y="2748183"/>
              <a:ext cx="1802059" cy="2636520"/>
            </a:xfrm>
            <a:prstGeom prst="diagStripe">
              <a:avLst>
                <a:gd name="adj" fmla="val 57097"/>
              </a:avLst>
            </a:prstGeom>
            <a:solidFill>
              <a:schemeClr val="tx1">
                <a:lumMod val="75000"/>
                <a:lumOff val="2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50" name="Bande diagonale 49">
              <a:extLst>
                <a:ext uri="{FF2B5EF4-FFF2-40B4-BE49-F238E27FC236}">
                  <a16:creationId xmlns:a16="http://schemas.microsoft.com/office/drawing/2014/main" id="{627FB2E9-9489-46B0-A591-95AFA2B60EB4}"/>
                </a:ext>
              </a:extLst>
            </p:cNvPr>
            <p:cNvSpPr/>
            <p:nvPr/>
          </p:nvSpPr>
          <p:spPr>
            <a:xfrm>
              <a:off x="7605609" y="3872602"/>
              <a:ext cx="1802059" cy="2636520"/>
            </a:xfrm>
            <a:prstGeom prst="diagStripe">
              <a:avLst>
                <a:gd name="adj" fmla="val 57097"/>
              </a:avLst>
            </a:prstGeom>
            <a:solidFill>
              <a:schemeClr val="tx1">
                <a:lumMod val="75000"/>
                <a:lumOff val="2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  <p:cxnSp>
          <p:nvCxnSpPr>
            <p:cNvPr id="51" name="Connecteur droit 50">
              <a:extLst>
                <a:ext uri="{FF2B5EF4-FFF2-40B4-BE49-F238E27FC236}">
                  <a16:creationId xmlns:a16="http://schemas.microsoft.com/office/drawing/2014/main" id="{523BCB6C-6DE3-40BA-836E-C7677837A4D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05664" y="2589902"/>
              <a:ext cx="912298" cy="1343891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cteur droit 51">
              <a:extLst>
                <a:ext uri="{FF2B5EF4-FFF2-40B4-BE49-F238E27FC236}">
                  <a16:creationId xmlns:a16="http://schemas.microsoft.com/office/drawing/2014/main" id="{6E8E0444-C667-47B6-8AFF-A76CFC5EE7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98231" y="2589902"/>
              <a:ext cx="1152589" cy="1668875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cteur droit 52">
              <a:extLst>
                <a:ext uri="{FF2B5EF4-FFF2-40B4-BE49-F238E27FC236}">
                  <a16:creationId xmlns:a16="http://schemas.microsoft.com/office/drawing/2014/main" id="{8CA09563-6059-46B2-8F1D-6BC221AD45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93983" y="2589902"/>
              <a:ext cx="1918549" cy="2794801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cteur droit 53">
              <a:extLst>
                <a:ext uri="{FF2B5EF4-FFF2-40B4-BE49-F238E27FC236}">
                  <a16:creationId xmlns:a16="http://schemas.microsoft.com/office/drawing/2014/main" id="{0C97CFFE-0185-4664-B638-A63E02D49EA2}"/>
                </a:ext>
              </a:extLst>
            </p:cNvPr>
            <p:cNvCxnSpPr>
              <a:cxnSpLocks/>
              <a:stCxn id="43" idx="1"/>
            </p:cNvCxnSpPr>
            <p:nvPr/>
          </p:nvCxnSpPr>
          <p:spPr>
            <a:xfrm flipH="1">
              <a:off x="7603753" y="2589902"/>
              <a:ext cx="2301052" cy="3365005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cteur droit 54">
              <a:extLst>
                <a:ext uri="{FF2B5EF4-FFF2-40B4-BE49-F238E27FC236}">
                  <a16:creationId xmlns:a16="http://schemas.microsoft.com/office/drawing/2014/main" id="{1440A96D-1B5A-49C2-B18A-DC70F54CA0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03699" y="2589902"/>
              <a:ext cx="2196437" cy="3248025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cteur droit 55">
              <a:extLst>
                <a:ext uri="{FF2B5EF4-FFF2-40B4-BE49-F238E27FC236}">
                  <a16:creationId xmlns:a16="http://schemas.microsoft.com/office/drawing/2014/main" id="{685F043F-496E-48D7-ACAC-C234A2361A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93145" y="2589902"/>
              <a:ext cx="2696486" cy="3934075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FECBB7C5-AD51-4C09-B72E-583EA2DADA08}"/>
              </a:ext>
            </a:extLst>
          </p:cNvPr>
          <p:cNvGrpSpPr/>
          <p:nvPr/>
        </p:nvGrpSpPr>
        <p:grpSpPr>
          <a:xfrm>
            <a:off x="4742337" y="296922"/>
            <a:ext cx="2484000" cy="1292400"/>
            <a:chOff x="4239269" y="76200"/>
            <a:chExt cx="3648075" cy="1895475"/>
          </a:xfrm>
        </p:grpSpPr>
        <p:pic>
          <p:nvPicPr>
            <p:cNvPr id="8" name="Graphique 7">
              <a:extLst>
                <a:ext uri="{FF2B5EF4-FFF2-40B4-BE49-F238E27FC236}">
                  <a16:creationId xmlns:a16="http://schemas.microsoft.com/office/drawing/2014/main" id="{1B04B5D3-36E8-4D4C-BC5E-47261623A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4239269" y="76200"/>
              <a:ext cx="3648075" cy="1895475"/>
            </a:xfrm>
            <a:prstGeom prst="rect">
              <a:avLst/>
            </a:prstGeom>
          </p:spPr>
        </p:pic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8FDB9CB8-26A4-499C-B41D-D078E4ED054B}"/>
                </a:ext>
              </a:extLst>
            </p:cNvPr>
            <p:cNvSpPr txBox="1"/>
            <p:nvPr/>
          </p:nvSpPr>
          <p:spPr>
            <a:xfrm>
              <a:off x="5182775" y="1389868"/>
              <a:ext cx="1761063" cy="406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F O R M U L A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83E3037-17E6-4267-B4BB-5B93F146DAD5}"/>
                </a:ext>
              </a:extLst>
            </p:cNvPr>
            <p:cNvSpPr/>
            <p:nvPr/>
          </p:nvSpPr>
          <p:spPr>
            <a:xfrm>
              <a:off x="4330046" y="1796123"/>
              <a:ext cx="1162059" cy="110782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EAEEC8C6-C973-4C90-8960-40733F2B59E2}"/>
                </a:ext>
              </a:extLst>
            </p:cNvPr>
            <p:cNvSpPr/>
            <p:nvPr/>
          </p:nvSpPr>
          <p:spPr>
            <a:xfrm>
              <a:off x="6645985" y="1796123"/>
              <a:ext cx="1162059" cy="110782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38013526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609</TotalTime>
  <Words>163</Words>
  <Application>Microsoft Office PowerPoint</Application>
  <PresentationFormat>Grand écran</PresentationFormat>
  <Paragraphs>26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Wingdings</vt:lpstr>
      <vt:lpstr>Thème Office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Arthur Rodriguez</dc:creator>
  <cp:lastModifiedBy>Arthur Rodriguez</cp:lastModifiedBy>
  <cp:revision>40</cp:revision>
  <dcterms:created xsi:type="dcterms:W3CDTF">2019-02-19T10:25:24Z</dcterms:created>
  <dcterms:modified xsi:type="dcterms:W3CDTF">2019-02-20T18:27:20Z</dcterms:modified>
</cp:coreProperties>
</file>

<file path=docProps/thumbnail.jpeg>
</file>